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4" r:id="rId1"/>
  </p:sldMasterIdLst>
  <p:notesMasterIdLst>
    <p:notesMasterId r:id="rId18"/>
  </p:notesMasterIdLst>
  <p:sldIdLst>
    <p:sldId id="256" r:id="rId2"/>
    <p:sldId id="257" r:id="rId3"/>
    <p:sldId id="258" r:id="rId4"/>
    <p:sldId id="270" r:id="rId5"/>
    <p:sldId id="271" r:id="rId6"/>
    <p:sldId id="259" r:id="rId7"/>
    <p:sldId id="263" r:id="rId8"/>
    <p:sldId id="262" r:id="rId9"/>
    <p:sldId id="264" r:id="rId10"/>
    <p:sldId id="261" r:id="rId11"/>
    <p:sldId id="260" r:id="rId12"/>
    <p:sldId id="265" r:id="rId13"/>
    <p:sldId id="267" r:id="rId14"/>
    <p:sldId id="266" r:id="rId15"/>
    <p:sldId id="268" r:id="rId16"/>
    <p:sldId id="269" r:id="rId17"/>
  </p:sldIdLst>
  <p:sldSz cx="14630400" cy="8229600"/>
  <p:notesSz cx="8229600" cy="14630400"/>
  <p:embeddedFontLst>
    <p:embeddedFont>
      <p:font typeface="Noto Sans TC"/>
      <p:regular r:id="rId19"/>
    </p:embeddedFont>
    <p:embeddedFont>
      <p:font typeface="Bookman Old Style" panose="02050604050505020204" pitchFamily="18" charset="0"/>
      <p:regular r:id="rId20"/>
      <p:bold r:id="rId21"/>
      <p:italic r:id="rId22"/>
      <p:boldItalic r:id="rId23"/>
    </p:embeddedFont>
    <p:embeddedFont>
      <p:font typeface="Franklin Gothic Book" panose="020B0503020102020204" pitchFamily="34" charset="0"/>
      <p:regular r:id="rId24"/>
      <p:italic r:id="rId25"/>
    </p:embeddedFont>
    <p:embeddedFont>
      <p:font typeface="Nunito Semi Bold"/>
      <p:regular r:id="rId26"/>
    </p:embeddedFont>
    <p:embeddedFont>
      <p:font typeface="PT Sans" panose="020B0503020203020204" pitchFamily="34" charset="0"/>
      <p:regular r:id="rId27"/>
      <p:bold r:id="rId28"/>
      <p:italic r:id="rId29"/>
      <p:boldItalic r:id="rId30"/>
    </p:embeddedFont>
    <p:embeddedFont>
      <p:font typeface="Rockwell" panose="02060603020205020403" pitchFamily="18" charset="0"/>
      <p:regular r:id="rId31"/>
      <p:bold r:id="rId32"/>
      <p:italic r:id="rId33"/>
      <p:boldItalic r:id="rId34"/>
    </p:embeddedFont>
    <p:embeddedFont>
      <p:font typeface="Sora Medium"/>
      <p:regular r:id="rId3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0F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05202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4323" y="1346836"/>
            <a:ext cx="10801754" cy="2865120"/>
          </a:xfrm>
        </p:spPr>
        <p:txBody>
          <a:bodyPr anchor="b">
            <a:normAutofit/>
          </a:bodyPr>
          <a:lstStyle>
            <a:lvl1pPr algn="ctr"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4323" y="4322446"/>
            <a:ext cx="10801754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5470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67" y="5147247"/>
            <a:ext cx="12441077" cy="983226"/>
          </a:xfrm>
        </p:spPr>
        <p:txBody>
          <a:bodyPr anchor="b">
            <a:normAutofit/>
          </a:bodyPr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96567" y="745586"/>
            <a:ext cx="12441077" cy="4055682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4" y="6130474"/>
            <a:ext cx="12439198" cy="818966"/>
          </a:xfrm>
        </p:spPr>
        <p:txBody>
          <a:bodyPr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54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4" y="731521"/>
            <a:ext cx="12424514" cy="4109831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5" y="5045784"/>
            <a:ext cx="12424513" cy="1910623"/>
          </a:xfrm>
        </p:spPr>
        <p:txBody>
          <a:bodyPr anchor="ctr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707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0"/>
            <a:ext cx="11163302" cy="3591485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064773" y="4332039"/>
            <a:ext cx="10502759" cy="512174"/>
          </a:xfrm>
        </p:spPr>
        <p:txBody>
          <a:bodyPr anchor="t">
            <a:normAutofit/>
          </a:bodyPr>
          <a:lstStyle>
            <a:lvl1pPr marL="0" indent="0" algn="r">
              <a:buNone/>
              <a:defRPr sz="168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045785"/>
            <a:ext cx="12424514" cy="19036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03934" y="88228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789547" y="3566512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84100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68" y="2552331"/>
            <a:ext cx="12426392" cy="3014202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580667"/>
            <a:ext cx="12424516" cy="1368773"/>
          </a:xfrm>
        </p:spPr>
        <p:txBody>
          <a:bodyPr anchor="t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549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096553" y="731520"/>
            <a:ext cx="12424514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96553" y="2505983"/>
            <a:ext cx="3958747" cy="98796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96553" y="3493949"/>
            <a:ext cx="3958747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3853" y="2505984"/>
            <a:ext cx="3958270" cy="98796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5333854" y="3493949"/>
            <a:ext cx="3959785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7958" y="2505984"/>
            <a:ext cx="3949453" cy="98796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9571616" y="3493949"/>
            <a:ext cx="3949453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435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096554" y="731520"/>
            <a:ext cx="12424514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096555" y="5035079"/>
            <a:ext cx="3958746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10424" y="2758784"/>
            <a:ext cx="3528060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096555" y="5726593"/>
            <a:ext cx="3958746" cy="1222846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1242" y="5035079"/>
            <a:ext cx="3958780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482796" y="2758784"/>
            <a:ext cx="3516630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5329618" y="5726592"/>
            <a:ext cx="3960403" cy="1222846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8108" y="5035079"/>
            <a:ext cx="3947880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783364" y="2758784"/>
            <a:ext cx="3518536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9567957" y="5726594"/>
            <a:ext cx="3953110" cy="1222844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02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478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1" y="731520"/>
            <a:ext cx="3051188" cy="621792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6553" y="731520"/>
            <a:ext cx="9190446" cy="621792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591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1831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0941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456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0913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2652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438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9503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0451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0793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2783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3908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2265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4185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5093" y="788672"/>
            <a:ext cx="11680214" cy="3423284"/>
          </a:xfrm>
        </p:spPr>
        <p:txBody>
          <a:bodyPr anchor="b">
            <a:normAutofit/>
          </a:bodyPr>
          <a:lstStyle>
            <a:lvl1pPr>
              <a:defRPr sz="40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5093" y="4322446"/>
            <a:ext cx="11680214" cy="1800224"/>
          </a:xfrm>
        </p:spPr>
        <p:txBody>
          <a:bodyPr/>
          <a:lstStyle>
            <a:lvl1pPr marL="0" indent="0" algn="ctr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925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9653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4939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521"/>
            <a:ext cx="12424513" cy="159158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6554" y="2505984"/>
            <a:ext cx="6127205" cy="4443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8084" y="2505984"/>
            <a:ext cx="6112985" cy="4443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561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520"/>
            <a:ext cx="12424513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165" y="2505984"/>
            <a:ext cx="5855039" cy="98869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6554" y="3494678"/>
            <a:ext cx="6128650" cy="34547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2404" y="2505984"/>
            <a:ext cx="5838665" cy="98869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1" y="3494678"/>
            <a:ext cx="6114428" cy="34547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290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548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784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0674" y="731520"/>
            <a:ext cx="4718684" cy="2834640"/>
          </a:xfrm>
        </p:spPr>
        <p:txBody>
          <a:bodyPr anchor="b">
            <a:normAutofit/>
          </a:bodyPr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3677" y="731520"/>
            <a:ext cx="7427390" cy="621792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0674" y="3566161"/>
            <a:ext cx="4718684" cy="3383279"/>
          </a:xfrm>
        </p:spPr>
        <p:txBody>
          <a:bodyPr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692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0673" y="731520"/>
            <a:ext cx="7115728" cy="2834640"/>
          </a:xfrm>
        </p:spPr>
        <p:txBody>
          <a:bodyPr anchor="b">
            <a:normAutofit/>
          </a:bodyPr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09765" y="910657"/>
            <a:ext cx="3906427" cy="5859646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3566160"/>
            <a:ext cx="7121940" cy="3383280"/>
          </a:xfrm>
        </p:spPr>
        <p:txBody>
          <a:bodyPr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344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555" y="731521"/>
            <a:ext cx="12424513" cy="1591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554" y="2515277"/>
            <a:ext cx="12424514" cy="4434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14483" y="705993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6553" y="7059931"/>
            <a:ext cx="800743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616814" y="7059931"/>
            <a:ext cx="90425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9568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  <p:sldLayoutId id="2147483685" r:id="rId21"/>
    <p:sldLayoutId id="2147483686" r:id="rId22"/>
    <p:sldLayoutId id="2147483687" r:id="rId23"/>
    <p:sldLayoutId id="2147483688" r:id="rId24"/>
    <p:sldLayoutId id="2147483689" r:id="rId25"/>
    <p:sldLayoutId id="2147483690" r:id="rId26"/>
    <p:sldLayoutId id="2147483691" r:id="rId27"/>
    <p:sldLayoutId id="2147483692" r:id="rId28"/>
    <p:sldLayoutId id="2147483693" r:id="rId29"/>
    <p:sldLayoutId id="2147483694" r:id="rId30"/>
    <p:sldLayoutId id="2147483695" r:id="rId31"/>
  </p:sldLayoutIdLst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hf sldNum="0" hdr="0" ftr="0" dt="0"/>
  <p:txStyles>
    <p:titleStyle>
      <a:lvl1pPr algn="ctr" defTabSz="1097280" rtl="0" eaLnBrk="1" latinLnBrk="0" hangingPunct="1">
        <a:lnSpc>
          <a:spcPct val="90000"/>
        </a:lnSpc>
        <a:spcBef>
          <a:spcPct val="0"/>
        </a:spcBef>
        <a:buNone/>
        <a:defRPr sz="408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20000"/>
        </a:lnSpc>
        <a:spcBef>
          <a:spcPts val="12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312670"/>
            <a:ext cx="7415927" cy="2129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350"/>
              </a:lnSpc>
              <a:buNone/>
            </a:pPr>
            <a:r>
              <a:rPr lang="en-US" sz="6600" b="1" dirty="0">
                <a:solidFill>
                  <a:srgbClr val="00B0F0"/>
                </a:solidFill>
                <a:latin typeface="Franklin Gothic Book" panose="020B0503020102020204" pitchFamily="34" charset="0"/>
                <a:ea typeface="Sora Medium" pitchFamily="34" charset="-122"/>
                <a:cs typeface="Sora Medium" pitchFamily="34" charset="-120"/>
              </a:rPr>
              <a:t>Ellyse: Your Virtual Ace</a:t>
            </a:r>
            <a:endParaRPr lang="en-US" sz="6600" b="1" dirty="0">
              <a:solidFill>
                <a:srgbClr val="00B0F0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50437" y="481226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Streamline your digital life with Ellyse voice Assistant.</a:t>
            </a:r>
          </a:p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6664751" y="5484971"/>
            <a:ext cx="2647961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0D6DE"/>
                </a:solidFill>
                <a:latin typeface="Noto Sans TC Bold" pitchFamily="34" charset="0"/>
                <a:ea typeface="Noto Sans TC Bold" pitchFamily="34" charset="-122"/>
              </a:rPr>
              <a:t>Ayush Kumar</a:t>
            </a:r>
          </a:p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0D6DE"/>
                </a:solidFill>
                <a:latin typeface="Noto Sans TC Bold" pitchFamily="34" charset="0"/>
                <a:ea typeface="Noto Sans TC Bold" pitchFamily="34" charset="-122"/>
              </a:rPr>
              <a:t>35113302722</a:t>
            </a:r>
          </a:p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0D6DE"/>
                </a:solidFill>
                <a:latin typeface="Noto Sans TC Bold" pitchFamily="34" charset="0"/>
                <a:ea typeface="Noto Sans TC Bold" pitchFamily="34" charset="-122"/>
              </a:rPr>
              <a:t>C.S.E. 5B</a:t>
            </a:r>
            <a:endParaRPr 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163241"/>
            <a:ext cx="6887647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00B0F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WhatsApp</a:t>
            </a:r>
            <a:r>
              <a:rPr lang="en-US" sz="48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 </a:t>
            </a:r>
            <a:r>
              <a:rPr lang="en-US" sz="4850" dirty="0">
                <a:solidFill>
                  <a:srgbClr val="00B0F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Messaging</a:t>
            </a:r>
            <a:endParaRPr lang="en-US" sz="4850" dirty="0">
              <a:solidFill>
                <a:srgbClr val="00B0F0"/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6350437" y="2305050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6597253" y="2551867"/>
            <a:ext cx="3618786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Hands-Free Messaging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597253" y="3085743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Send messages easily.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6350437" y="3974425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6597253" y="422124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Voice Commands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6597253" y="4755118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Specify recipient &amp; message.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5643801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6597253" y="589061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Example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6597253" y="6424493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"Message John: Meeting at 5."</a:t>
            </a:r>
            <a:endParaRPr lang="en-US" sz="19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61067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00B0F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System Control</a:t>
            </a:r>
            <a:endParaRPr lang="en-US" sz="4850" dirty="0">
              <a:solidFill>
                <a:srgbClr val="00B0F0"/>
              </a:solidFill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2875955"/>
            <a:ext cx="4053840" cy="25054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568999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Volume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864037" y="6223873"/>
            <a:ext cx="405384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Adjust audio levels.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8161" y="2875955"/>
            <a:ext cx="4053959" cy="250543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88161" y="568999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Media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5288161" y="6223873"/>
            <a:ext cx="405395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Control playback.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2404" y="2875955"/>
            <a:ext cx="4053840" cy="250543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2404" y="568999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Brightness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9712404" y="6223873"/>
            <a:ext cx="405384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Adjust screen brightness.</a:t>
            </a:r>
            <a:endParaRPr lang="en-US" sz="19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993106"/>
            <a:ext cx="6177201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00B0F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Use Case Scenarios</a:t>
            </a:r>
            <a:endParaRPr lang="en-US" sz="4850" dirty="0">
              <a:solidFill>
                <a:srgbClr val="00B0F0"/>
              </a:solidFill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3258383"/>
            <a:ext cx="617220" cy="6172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4122420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Student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864037" y="4656296"/>
            <a:ext cx="4053840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Use Focus Mode to concentrate during study sessions. Set reminders for assignments and deadlines.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8161" y="3258383"/>
            <a:ext cx="617220" cy="617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88161" y="4122420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Professional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5288161" y="4656296"/>
            <a:ext cx="4053959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Manage meetings, emails, and tasks through voice commands. Control device settings and apps with ease.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2404" y="3258383"/>
            <a:ext cx="617220" cy="61722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2404" y="4122420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Casual User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9712404" y="4656296"/>
            <a:ext cx="4053840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Play music, control videos, and send quick messages. Access information and entertainment with voice commands.</a:t>
            </a:r>
            <a:endParaRPr lang="en-US" sz="19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017984"/>
            <a:ext cx="9133046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00B0F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Advantages &amp; Disadvantages</a:t>
            </a:r>
            <a:endParaRPr lang="en-US" sz="4850" dirty="0">
              <a:solidFill>
                <a:srgbClr val="00B0F0"/>
              </a:solidFill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2406610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Advantages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1258967" y="3039189"/>
            <a:ext cx="575512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Student-Focused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1258967" y="3520559"/>
            <a:ext cx="575512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Multifunctionality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1258967" y="4001929"/>
            <a:ext cx="575512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Hands-Free Experience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4619149"/>
            <a:ext cx="6150054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Ellyse prioritizes student needs, offering features for study management, reminders, and productivity. Its diverse functionality combines messaging, media control, study routines, and web searches. Voice commands provide a convenient and time-efficient solution.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7623929" y="2406610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Disadvantages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8018859" y="3039189"/>
            <a:ext cx="575512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Voice Recognition Issues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8018859" y="3520559"/>
            <a:ext cx="575512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Dependency on Internet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8018859" y="4001929"/>
            <a:ext cx="575512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Limited Offline Functionality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7623929" y="4619149"/>
            <a:ext cx="6150054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Ellyse might struggle with accents or unclear speech. Features like search integration and WhatsApp messaging need internet access. Without the internet, some advanced features like search won’t work.</a:t>
            </a:r>
            <a:endParaRPr lang="en-US" sz="19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785223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00B0F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Future Scope</a:t>
            </a:r>
            <a:endParaRPr lang="en-US" sz="4850" dirty="0">
              <a:solidFill>
                <a:srgbClr val="00B0F0"/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6350437" y="3204686"/>
            <a:ext cx="431959" cy="431959"/>
          </a:xfrm>
          <a:prstGeom prst="roundRect">
            <a:avLst>
              <a:gd name="adj" fmla="val 8573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7029212" y="3204686"/>
            <a:ext cx="5376386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AI-based study recommendations</a:t>
            </a:r>
            <a:endParaRPr lang="en-US" sz="2400" dirty="0"/>
          </a:p>
        </p:txBody>
      </p:sp>
      <p:sp>
        <p:nvSpPr>
          <p:cNvPr id="6" name="Shape 3"/>
          <p:cNvSpPr/>
          <p:nvPr/>
        </p:nvSpPr>
        <p:spPr>
          <a:xfrm>
            <a:off x="6350437" y="4438769"/>
            <a:ext cx="431959" cy="431959"/>
          </a:xfrm>
          <a:prstGeom prst="roundRect">
            <a:avLst>
              <a:gd name="adj" fmla="val 8573"/>
            </a:avLst>
          </a:prstGeom>
          <a:solidFill>
            <a:srgbClr val="26262B"/>
          </a:solidFill>
          <a:ln/>
        </p:spPr>
      </p:sp>
      <p:sp>
        <p:nvSpPr>
          <p:cNvPr id="7" name="Text 4"/>
          <p:cNvSpPr/>
          <p:nvPr/>
        </p:nvSpPr>
        <p:spPr>
          <a:xfrm>
            <a:off x="7029212" y="4438769"/>
            <a:ext cx="5366742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Enhanced personal assistant tools</a:t>
            </a:r>
            <a:endParaRPr lang="en-US" sz="2400" dirty="0"/>
          </a:p>
        </p:txBody>
      </p:sp>
      <p:sp>
        <p:nvSpPr>
          <p:cNvPr id="8" name="Shape 5"/>
          <p:cNvSpPr/>
          <p:nvPr/>
        </p:nvSpPr>
        <p:spPr>
          <a:xfrm>
            <a:off x="6350437" y="5672852"/>
            <a:ext cx="431959" cy="431959"/>
          </a:xfrm>
          <a:prstGeom prst="roundRect">
            <a:avLst>
              <a:gd name="adj" fmla="val 8573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7029212" y="5672852"/>
            <a:ext cx="6737152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Integrated cloud sync for cross-device functionality</a:t>
            </a:r>
            <a:endParaRPr 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894636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00B0F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Conclusion</a:t>
            </a:r>
            <a:endParaRPr lang="en-US" sz="4850" dirty="0">
              <a:solidFill>
                <a:srgbClr val="00B0F0"/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6350437" y="2314099"/>
            <a:ext cx="431959" cy="431959"/>
          </a:xfrm>
          <a:prstGeom prst="roundRect">
            <a:avLst>
              <a:gd name="adj" fmla="val 8573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7029212" y="2314099"/>
            <a:ext cx="363212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Effortless Management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7029212" y="2847975"/>
            <a:ext cx="673715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Ellyse is a voice-controlled assistant that streamlines daily tasks.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6350437" y="4162544"/>
            <a:ext cx="431959" cy="431959"/>
          </a:xfrm>
          <a:prstGeom prst="roundRect">
            <a:avLst>
              <a:gd name="adj" fmla="val 8573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7029212" y="4162544"/>
            <a:ext cx="314694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Productive Features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7029212" y="4696420"/>
            <a:ext cx="673715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Features such as media control, focus mode, and advanced search enhance productivity.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6010989"/>
            <a:ext cx="431959" cy="431959"/>
          </a:xfrm>
          <a:prstGeom prst="roundRect">
            <a:avLst>
              <a:gd name="adj" fmla="val 8573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7029212" y="6010989"/>
            <a:ext cx="3404592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Future Enhancements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7029212" y="6544866"/>
            <a:ext cx="673715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Ellyse is expected to expand and offer more features in the future.</a:t>
            </a:r>
            <a:endParaRPr lang="en-US" sz="19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3002280"/>
            <a:ext cx="7415927" cy="1064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8350"/>
              </a:lnSpc>
              <a:buNone/>
            </a:pPr>
            <a:r>
              <a:rPr lang="en-US" sz="6700" dirty="0">
                <a:solidFill>
                  <a:srgbClr val="00B0F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Thank You</a:t>
            </a:r>
            <a:endParaRPr lang="en-US" sz="6700" dirty="0">
              <a:solidFill>
                <a:srgbClr val="00B0F0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6350437" y="4437221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Thank you for your attention! Feel free to ask any questions or explore Ellyse's full capabilities.</a:t>
            </a:r>
            <a:endParaRPr lang="en-US" sz="19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604734" cy="391578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487210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00B0F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Introduction</a:t>
            </a:r>
            <a:endParaRPr lang="en-US" sz="4850" dirty="0">
              <a:solidFill>
                <a:srgbClr val="00B0F0"/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6350437" y="2906673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6549747" y="2999184"/>
            <a:ext cx="156686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7152680" y="290667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Voice-Controlled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7152680" y="3440549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Effortless task management.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50437" y="436006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6512719" y="4452580"/>
            <a:ext cx="230743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7152680" y="4360069"/>
            <a:ext cx="3338632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Seamless Integration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7152680" y="4893945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Automates your workflow.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581346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3" name="Text 10"/>
          <p:cNvSpPr/>
          <p:nvPr/>
        </p:nvSpPr>
        <p:spPr>
          <a:xfrm>
            <a:off x="6513314" y="5905976"/>
            <a:ext cx="229672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900" dirty="0"/>
          </a:p>
        </p:txBody>
      </p:sp>
      <p:sp>
        <p:nvSpPr>
          <p:cNvPr id="14" name="Text 11"/>
          <p:cNvSpPr/>
          <p:nvPr/>
        </p:nvSpPr>
        <p:spPr>
          <a:xfrm>
            <a:off x="7152680" y="581346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Versatile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7152680" y="6347341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Browse, manage, and control.</a:t>
            </a:r>
            <a:endParaRPr lang="en-US" sz="19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150A30-3A63-1ADE-A17C-2EB49DF3C6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3915784"/>
            <a:ext cx="5604734" cy="43138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110020"/>
            <a:ext cx="9690378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00B0F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Architecture and Technologies</a:t>
            </a:r>
            <a:endParaRPr lang="en-US" sz="4850" dirty="0">
              <a:solidFill>
                <a:srgbClr val="00B0F0"/>
              </a:solidFill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2498646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Modules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3131225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SearchNow, Core Logic, Features.</a:t>
            </a:r>
            <a:endParaRPr lang="en-US" sz="19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2695" y="2540241"/>
            <a:ext cx="3898821" cy="266759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372695" y="547473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Technologies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5372695" y="6107311"/>
            <a:ext cx="3898821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Python, Pyttsx3, </a:t>
            </a:r>
            <a:r>
              <a:rPr lang="en-US" sz="190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SpeechRecognition</a:t>
            </a: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9881354" y="2498646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Integrations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9881354" y="3131225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Webbrowser, Wikipedia, Pywhatkit.</a:t>
            </a:r>
            <a:endParaRPr lang="en-US" sz="19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236708"/>
            <a:ext cx="7468553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6100" dirty="0">
                <a:solidFill>
                  <a:srgbClr val="00B0F0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Genesis of Ellyse: Your Virtual Ace</a:t>
            </a:r>
            <a:endParaRPr lang="en-US" sz="6100" dirty="0">
              <a:solidFill>
                <a:srgbClr val="00B0F0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6324124" y="4538782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Ellyse was create out of a desire to address the challenges students face in managing their time and productivity.</a:t>
            </a:r>
            <a:endParaRPr lang="en-US" sz="1850" dirty="0"/>
          </a:p>
        </p:txBody>
      </p:sp>
    </p:spTree>
    <p:extLst>
      <p:ext uri="{BB962C8B-B14F-4D97-AF65-F5344CB8AC3E}">
        <p14:creationId xmlns:p14="http://schemas.microsoft.com/office/powerpoint/2010/main" val="2636738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31505"/>
          </a:xfrm>
          <a:prstGeom prst="rect">
            <a:avLst/>
          </a:prstGeom>
        </p:spPr>
      </p:pic>
      <p:sp>
        <p:nvSpPr>
          <p:cNvPr id="19" name="Text 0"/>
          <p:cNvSpPr/>
          <p:nvPr/>
        </p:nvSpPr>
        <p:spPr>
          <a:xfrm>
            <a:off x="6289239" y="852067"/>
            <a:ext cx="7538323" cy="1422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dirty="0">
                <a:solidFill>
                  <a:srgbClr val="00B0F0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Ellyse: Designed to Optimize Student Productivity and Focus</a:t>
            </a:r>
            <a:endParaRPr lang="en-US" sz="4250" dirty="0">
              <a:solidFill>
                <a:srgbClr val="00B0F0"/>
              </a:solidFill>
            </a:endParaRPr>
          </a:p>
        </p:txBody>
      </p:sp>
      <p:sp>
        <p:nvSpPr>
          <p:cNvPr id="20" name="Shape 1"/>
          <p:cNvSpPr/>
          <p:nvPr/>
        </p:nvSpPr>
        <p:spPr>
          <a:xfrm>
            <a:off x="6289238" y="3256717"/>
            <a:ext cx="516136" cy="516136"/>
          </a:xfrm>
          <a:prstGeom prst="roundRect">
            <a:avLst>
              <a:gd name="adj" fmla="val 66668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21" name="Text 2"/>
          <p:cNvSpPr/>
          <p:nvPr/>
        </p:nvSpPr>
        <p:spPr>
          <a:xfrm>
            <a:off x="6450092" y="3352800"/>
            <a:ext cx="194429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550" dirty="0"/>
          </a:p>
        </p:txBody>
      </p:sp>
      <p:sp>
        <p:nvSpPr>
          <p:cNvPr id="22" name="Text 3"/>
          <p:cNvSpPr/>
          <p:nvPr/>
        </p:nvSpPr>
        <p:spPr>
          <a:xfrm>
            <a:off x="7034689" y="3256717"/>
            <a:ext cx="2909054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Personalized Study Routines</a:t>
            </a:r>
            <a:endParaRPr lang="en-US" sz="2100" dirty="0"/>
          </a:p>
        </p:txBody>
      </p:sp>
      <p:sp>
        <p:nvSpPr>
          <p:cNvPr id="23" name="Text 4"/>
          <p:cNvSpPr/>
          <p:nvPr/>
        </p:nvSpPr>
        <p:spPr>
          <a:xfrm>
            <a:off x="7034689" y="4068961"/>
            <a:ext cx="2909054" cy="1835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Ellyse helps students create and manage effective study schedules, tailored to their individual needs and learning styles.</a:t>
            </a:r>
            <a:endParaRPr lang="en-US" sz="1800" dirty="0"/>
          </a:p>
        </p:txBody>
      </p:sp>
      <p:sp>
        <p:nvSpPr>
          <p:cNvPr id="24" name="Shape 5"/>
          <p:cNvSpPr/>
          <p:nvPr/>
        </p:nvSpPr>
        <p:spPr>
          <a:xfrm>
            <a:off x="10173057" y="3256717"/>
            <a:ext cx="516136" cy="516136"/>
          </a:xfrm>
          <a:prstGeom prst="roundRect">
            <a:avLst>
              <a:gd name="adj" fmla="val 66668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25" name="Text 6"/>
          <p:cNvSpPr/>
          <p:nvPr/>
        </p:nvSpPr>
        <p:spPr>
          <a:xfrm>
            <a:off x="10333911" y="3352800"/>
            <a:ext cx="194429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550" dirty="0"/>
          </a:p>
        </p:txBody>
      </p:sp>
      <p:sp>
        <p:nvSpPr>
          <p:cNvPr id="26" name="Text 7"/>
          <p:cNvSpPr/>
          <p:nvPr/>
        </p:nvSpPr>
        <p:spPr>
          <a:xfrm>
            <a:off x="10918508" y="3256717"/>
            <a:ext cx="2698790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Focus Enhancement</a:t>
            </a:r>
            <a:endParaRPr lang="en-US" sz="2100" dirty="0"/>
          </a:p>
        </p:txBody>
      </p:sp>
      <p:sp>
        <p:nvSpPr>
          <p:cNvPr id="27" name="Text 8"/>
          <p:cNvSpPr/>
          <p:nvPr/>
        </p:nvSpPr>
        <p:spPr>
          <a:xfrm>
            <a:off x="10918508" y="3731657"/>
            <a:ext cx="2909054" cy="1835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Ellyse offers features to minimize distractions and enhance focus, allowing students to dive deep into their studies.</a:t>
            </a:r>
            <a:endParaRPr lang="en-US" sz="1800" dirty="0"/>
          </a:p>
        </p:txBody>
      </p:sp>
      <p:sp>
        <p:nvSpPr>
          <p:cNvPr id="28" name="Shape 9"/>
          <p:cNvSpPr/>
          <p:nvPr/>
        </p:nvSpPr>
        <p:spPr>
          <a:xfrm>
            <a:off x="6289238" y="6391632"/>
            <a:ext cx="516136" cy="516136"/>
          </a:xfrm>
          <a:prstGeom prst="roundRect">
            <a:avLst>
              <a:gd name="adj" fmla="val 66668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29" name="Text 10"/>
          <p:cNvSpPr/>
          <p:nvPr/>
        </p:nvSpPr>
        <p:spPr>
          <a:xfrm>
            <a:off x="6450092" y="6487716"/>
            <a:ext cx="194429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550" dirty="0"/>
          </a:p>
        </p:txBody>
      </p:sp>
      <p:sp>
        <p:nvSpPr>
          <p:cNvPr id="30" name="Text 11"/>
          <p:cNvSpPr/>
          <p:nvPr/>
        </p:nvSpPr>
        <p:spPr>
          <a:xfrm>
            <a:off x="7034689" y="6391632"/>
            <a:ext cx="3415427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Smart Information Retrieval</a:t>
            </a:r>
            <a:endParaRPr lang="en-US" sz="2100" dirty="0"/>
          </a:p>
        </p:txBody>
      </p:sp>
      <p:sp>
        <p:nvSpPr>
          <p:cNvPr id="31" name="Text 12"/>
          <p:cNvSpPr/>
          <p:nvPr/>
        </p:nvSpPr>
        <p:spPr>
          <a:xfrm>
            <a:off x="7034689" y="6866573"/>
            <a:ext cx="6792873" cy="734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Ellyse provides quick access to relevant learning resources and information, making research and study more efficient.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269230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5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84332" y="469821"/>
            <a:ext cx="4271367" cy="533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00"/>
              </a:lnSpc>
              <a:buNone/>
            </a:pPr>
            <a:r>
              <a:rPr lang="en-US" sz="3350" dirty="0">
                <a:solidFill>
                  <a:srgbClr val="00B0F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Key</a:t>
            </a:r>
            <a:r>
              <a:rPr lang="en-US" sz="33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 </a:t>
            </a:r>
            <a:r>
              <a:rPr lang="en-US" sz="3350" dirty="0">
                <a:solidFill>
                  <a:srgbClr val="00B0F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Features</a:t>
            </a:r>
            <a:endParaRPr lang="en-US" sz="3350" dirty="0">
              <a:solidFill>
                <a:srgbClr val="00B0F0"/>
              </a:solidFill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4332" y="1260038"/>
            <a:ext cx="427077" cy="42707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84332" y="1857970"/>
            <a:ext cx="2135624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System Control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6084332" y="2227421"/>
            <a:ext cx="7948136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Manage device settings.</a:t>
            </a:r>
            <a:endParaRPr lang="en-US" sz="13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4332" y="3013353"/>
            <a:ext cx="427077" cy="42707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84332" y="3611285"/>
            <a:ext cx="2135624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App Control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6084332" y="3980736"/>
            <a:ext cx="7948136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Open and close apps.</a:t>
            </a:r>
            <a:endParaRPr lang="en-US" sz="13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4332" y="4766667"/>
            <a:ext cx="427077" cy="42707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84332" y="5364599"/>
            <a:ext cx="2135624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Focus Mode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6084332" y="5734050"/>
            <a:ext cx="7948136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Boost productivity.</a:t>
            </a:r>
            <a:endParaRPr lang="en-US" sz="13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84332" y="6519982"/>
            <a:ext cx="427077" cy="42707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84332" y="7117913"/>
            <a:ext cx="2135624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Messaging</a:t>
            </a:r>
            <a:endParaRPr lang="en-US" sz="1650" dirty="0"/>
          </a:p>
        </p:txBody>
      </p:sp>
      <p:sp>
        <p:nvSpPr>
          <p:cNvPr id="15" name="Text 8"/>
          <p:cNvSpPr/>
          <p:nvPr/>
        </p:nvSpPr>
        <p:spPr>
          <a:xfrm>
            <a:off x="6084332" y="7487364"/>
            <a:ext cx="7948136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Send WhatsApp messages.</a:t>
            </a:r>
            <a:endParaRPr lang="en-US" sz="13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5486400" cy="42385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462563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00B0F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Focus Mode</a:t>
            </a:r>
            <a:endParaRPr lang="en-US" sz="4850" dirty="0">
              <a:solidFill>
                <a:srgbClr val="00B0F0"/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6350437" y="2906673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6549747" y="2999184"/>
            <a:ext cx="156686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7152680" y="2906673"/>
            <a:ext cx="323088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Distraction Blocking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7152680" y="3440549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Enhanced concentration.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50437" y="436006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6512719" y="4452580"/>
            <a:ext cx="230743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7152680" y="4360069"/>
            <a:ext cx="313586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Customizable Timer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7152680" y="4893945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Set break intervals.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581346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3" name="Text 10"/>
          <p:cNvSpPr/>
          <p:nvPr/>
        </p:nvSpPr>
        <p:spPr>
          <a:xfrm>
            <a:off x="6513314" y="5905976"/>
            <a:ext cx="229672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900" dirty="0"/>
          </a:p>
        </p:txBody>
      </p:sp>
      <p:sp>
        <p:nvSpPr>
          <p:cNvPr id="14" name="Text 11"/>
          <p:cNvSpPr/>
          <p:nvPr/>
        </p:nvSpPr>
        <p:spPr>
          <a:xfrm>
            <a:off x="7152680" y="5813465"/>
            <a:ext cx="4346853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Effective Time Management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7152680" y="6347341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Optimize study sessions.</a:t>
            </a:r>
            <a:endParaRPr lang="en-US" sz="19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5446DD9-2ED0-4B5C-65D0-655ADD1549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38513"/>
            <a:ext cx="5486400" cy="39910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4114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163241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00B0F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Translator</a:t>
            </a:r>
            <a:endParaRPr lang="en-US" sz="4850" dirty="0">
              <a:solidFill>
                <a:srgbClr val="00B0F0"/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6350437" y="2305050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6597253" y="2551867"/>
            <a:ext cx="340554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Real-Time Translation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597253" y="3085743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Translate any language.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6350437" y="3974425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6597253" y="422124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Voice Input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6597253" y="4755118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Speak to translate.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5643801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6597253" y="589061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Example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6597253" y="6424493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"Translate 'hello' to Spanish."</a:t>
            </a:r>
            <a:endParaRPr lang="en-US" sz="19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E7777A1-9E5F-CF73-540F-5ACCD25EDB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4114800"/>
            <a:ext cx="5486400" cy="411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"/>
            <a:ext cx="5583219" cy="4114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84332" y="469821"/>
            <a:ext cx="4271367" cy="533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00"/>
              </a:lnSpc>
              <a:buNone/>
            </a:pPr>
            <a:r>
              <a:rPr lang="en-US" sz="3350" dirty="0">
                <a:solidFill>
                  <a:srgbClr val="00B0F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Advanced Search</a:t>
            </a:r>
            <a:endParaRPr lang="en-US" sz="3350" dirty="0">
              <a:solidFill>
                <a:srgbClr val="00B0F0"/>
              </a:solidFill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4332" y="1260038"/>
            <a:ext cx="427077" cy="42707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84332" y="1857970"/>
            <a:ext cx="2135624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Google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6084332" y="2227421"/>
            <a:ext cx="7948136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Comprehensive search.</a:t>
            </a:r>
            <a:endParaRPr lang="en-US" sz="13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4332" y="3013353"/>
            <a:ext cx="427077" cy="42707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84332" y="3611285"/>
            <a:ext cx="2135624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Wikipedia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6084332" y="3980736"/>
            <a:ext cx="7948136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Quick information access.</a:t>
            </a:r>
            <a:endParaRPr lang="en-US" sz="13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4332" y="4766667"/>
            <a:ext cx="427077" cy="42707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84332" y="5364599"/>
            <a:ext cx="2135624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Twitter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6084332" y="5734050"/>
            <a:ext cx="7948136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Real-time updates.</a:t>
            </a:r>
            <a:endParaRPr lang="en-US" sz="13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84332" y="6519982"/>
            <a:ext cx="427077" cy="42707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84332" y="7117913"/>
            <a:ext cx="2135624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YouTube</a:t>
            </a:r>
            <a:endParaRPr lang="en-US" sz="1650" dirty="0"/>
          </a:p>
        </p:txBody>
      </p:sp>
      <p:sp>
        <p:nvSpPr>
          <p:cNvPr id="15" name="Text 8"/>
          <p:cNvSpPr/>
          <p:nvPr/>
        </p:nvSpPr>
        <p:spPr>
          <a:xfrm>
            <a:off x="6084332" y="7487364"/>
            <a:ext cx="7948136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Video content search.</a:t>
            </a:r>
            <a:endParaRPr lang="en-US" sz="13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76F0054-2DD8-DB7C-7557-95873ECBAC4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4114800"/>
            <a:ext cx="5583219" cy="4142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822</TotalTime>
  <Words>550</Words>
  <Application>Microsoft Office PowerPoint</Application>
  <PresentationFormat>Custom</PresentationFormat>
  <Paragraphs>128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Nunito Semi Bold</vt:lpstr>
      <vt:lpstr>Bookman Old Style</vt:lpstr>
      <vt:lpstr>Arial</vt:lpstr>
      <vt:lpstr>Franklin Gothic Book</vt:lpstr>
      <vt:lpstr>Noto Sans TC</vt:lpstr>
      <vt:lpstr>Noto Sans TC Bold</vt:lpstr>
      <vt:lpstr>Rockwell</vt:lpstr>
      <vt:lpstr>Sora Medium</vt:lpstr>
      <vt:lpstr>PT Sans</vt:lpstr>
      <vt:lpstr>Damask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Amit Kumar</cp:lastModifiedBy>
  <cp:revision>13</cp:revision>
  <dcterms:created xsi:type="dcterms:W3CDTF">2024-10-20T03:20:35Z</dcterms:created>
  <dcterms:modified xsi:type="dcterms:W3CDTF">2024-10-24T11:54:59Z</dcterms:modified>
</cp:coreProperties>
</file>